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Maven Pro" panose="020B0604020202020204" charset="0"/>
      <p:regular r:id="rId29"/>
      <p:bold r:id="rId30"/>
    </p:embeddedFont>
    <p:embeddedFont>
      <p:font typeface="Nunito" panose="020B0604020202020204" charset="0"/>
      <p:regular r:id="rId31"/>
      <p:bold r:id="rId32"/>
      <p:italic r:id="rId33"/>
      <p:boldItalic r:id="rId34"/>
    </p:embeddedFont>
    <p:embeddedFont>
      <p:font typeface="Quicksan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931"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b29c7581b_3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b29c7581b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b29c7581b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b29c7581b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b29c7581b_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b29c7581b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b29c7581b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b29c7581b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b29c7581b_3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b29c7581b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b29c7581b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b29c7581b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b29c7581b_3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b29c7581b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b29c7581b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b29c7581b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b29c7581b_3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b29c7581b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b29c7581b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b29c7581b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b29c7581b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b29c7581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b29c7581b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b29c7581b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b29c7581b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b29c7581b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b29c7581b_3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b29c7581b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b29c7581b_3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b29c7581b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5b29c7581b_3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5b29c7581b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5b29c7581b_3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b29c7581b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b29c7581b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b29c7581b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b29c7581b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b29c7581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b29c7581b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b29c7581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b29c7581b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b29c7581b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5b29c7581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5b29c7581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5b29c7581b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5b29c7581b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b29c7581b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b29c7581b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b29c7581b_3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b29c7581b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Quicksand"/>
                <a:ea typeface="Quicksand"/>
                <a:cs typeface="Quicksand"/>
                <a:sym typeface="Quicksand"/>
              </a:rPr>
              <a:t>Los Angeles Clean Streets Index Analysis</a:t>
            </a:r>
            <a:endParaRPr>
              <a:latin typeface="Quicksand"/>
              <a:ea typeface="Quicksand"/>
              <a:cs typeface="Quicksand"/>
              <a:sym typeface="Quicksand"/>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using </a:t>
            </a:r>
            <a:endParaRPr/>
          </a:p>
          <a:p>
            <a:pPr marL="0" lvl="0" indent="0" algn="l" rtl="0">
              <a:spcBef>
                <a:spcPts val="0"/>
              </a:spcBef>
              <a:spcAft>
                <a:spcPts val="0"/>
              </a:spcAft>
              <a:buNone/>
            </a:pPr>
            <a:r>
              <a:rPr lang="en"/>
              <a:t>Geoenrichment </a:t>
            </a:r>
            <a:endParaRPr/>
          </a:p>
        </p:txBody>
      </p:sp>
      <p:pic>
        <p:nvPicPr>
          <p:cNvPr id="349" name="Google Shape;349;p22"/>
          <p:cNvPicPr preferRelativeResize="0"/>
          <p:nvPr/>
        </p:nvPicPr>
        <p:blipFill>
          <a:blip r:embed="rId3">
            <a:alphaModFix/>
          </a:blip>
          <a:stretch>
            <a:fillRect/>
          </a:stretch>
        </p:blipFill>
        <p:spPr>
          <a:xfrm>
            <a:off x="4330266" y="299288"/>
            <a:ext cx="4327063" cy="4544925"/>
          </a:xfrm>
          <a:prstGeom prst="rect">
            <a:avLst/>
          </a:prstGeom>
          <a:noFill/>
          <a:ln>
            <a:noFill/>
          </a:ln>
        </p:spPr>
      </p:pic>
      <p:sp>
        <p:nvSpPr>
          <p:cNvPr id="350" name="Google Shape;350;p22"/>
          <p:cNvSpPr txBox="1"/>
          <p:nvPr/>
        </p:nvSpPr>
        <p:spPr>
          <a:xfrm>
            <a:off x="752475" y="1597875"/>
            <a:ext cx="3429000" cy="26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Quicksand"/>
                <a:ea typeface="Quicksand"/>
                <a:cs typeface="Quicksand"/>
                <a:sym typeface="Quicksand"/>
              </a:rPr>
              <a:t>In AGOL, enrich crimes buffer with the following metrics:</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average annual budget expenses,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average retail spend,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median household income, </a:t>
            </a:r>
            <a:endParaRPr sz="1800">
              <a:latin typeface="Quicksand"/>
              <a:ea typeface="Quicksand"/>
              <a:cs typeface="Quicksand"/>
              <a:sym typeface="Quicksand"/>
            </a:endParaRPr>
          </a:p>
          <a:p>
            <a:pPr marL="457200" lvl="0" indent="-342900" algn="l" rtl="0">
              <a:spcBef>
                <a:spcPts val="0"/>
              </a:spcBef>
              <a:spcAft>
                <a:spcPts val="0"/>
              </a:spcAft>
              <a:buSzPts val="1800"/>
              <a:buFont typeface="Quicksand"/>
              <a:buChar char="-"/>
            </a:pPr>
            <a:r>
              <a:rPr lang="en" sz="1800">
                <a:latin typeface="Quicksand"/>
                <a:ea typeface="Quicksand"/>
                <a:cs typeface="Quicksand"/>
                <a:sym typeface="Quicksand"/>
              </a:rPr>
              <a:t>and population</a:t>
            </a:r>
            <a:endParaRPr sz="1800">
              <a:latin typeface="Quicksand"/>
              <a:ea typeface="Quicksand"/>
              <a:cs typeface="Quicksand"/>
              <a:sym typeface="Quicksand"/>
            </a:endParaRPr>
          </a:p>
          <a:p>
            <a:pPr marL="0" lvl="0" indent="0" algn="l" rtl="0">
              <a:spcBef>
                <a:spcPts val="0"/>
              </a:spcBef>
              <a:spcAft>
                <a:spcPts val="0"/>
              </a:spcAft>
              <a:buNone/>
            </a:pPr>
            <a:endParaRPr sz="1800">
              <a:latin typeface="Quicksand"/>
              <a:ea typeface="Quicksand"/>
              <a:cs typeface="Quicksand"/>
              <a:sym typeface="Quicksa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356" name="Google Shape;356;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Looking at the map, there are clusters of crimes around areas of lower income households and dirtier streets. </a:t>
            </a:r>
            <a:endParaRPr sz="1400">
              <a:latin typeface="Quicksand"/>
              <a:ea typeface="Quicksand"/>
              <a:cs typeface="Quicksand"/>
              <a:sym typeface="Quicksand"/>
            </a:endParaRPr>
          </a:p>
          <a:p>
            <a:pPr marL="914400" lvl="1" indent="-317500" algn="l" rtl="0">
              <a:spcBef>
                <a:spcPts val="0"/>
              </a:spcBef>
              <a:spcAft>
                <a:spcPts val="0"/>
              </a:spcAft>
              <a:buSzPts val="1400"/>
              <a:buFont typeface="Quicksand"/>
              <a:buChar char="○"/>
            </a:pPr>
            <a:r>
              <a:rPr lang="en" sz="1400">
                <a:latin typeface="Quicksand"/>
                <a:ea typeface="Quicksand"/>
                <a:cs typeface="Quicksand"/>
                <a:sym typeface="Quicksand"/>
              </a:rPr>
              <a:t>This means there is a spatial correlation between crimes, income, and clean streets. </a:t>
            </a:r>
            <a:endParaRPr sz="1400">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All of the top cities based on clean streets, income, and crime, have very clean streets and little to no crime.</a:t>
            </a:r>
            <a:endParaRPr sz="1400">
              <a:latin typeface="Quicksand"/>
              <a:ea typeface="Quicksand"/>
              <a:cs typeface="Quicksand"/>
              <a:sym typeface="Quicksa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362" name="Google Shape;362;p24"/>
          <p:cNvSpPr txBox="1">
            <a:spLocks noGrp="1"/>
          </p:cNvSpPr>
          <p:nvPr>
            <p:ph type="body" idx="1"/>
          </p:nvPr>
        </p:nvSpPr>
        <p:spPr>
          <a:xfrm>
            <a:off x="657300" y="1597875"/>
            <a:ext cx="7677000" cy="19722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Quicksand"/>
              <a:buChar char="●"/>
            </a:pPr>
            <a:r>
              <a:rPr lang="en" sz="1400">
                <a:latin typeface="Quicksand"/>
                <a:ea typeface="Quicksand"/>
                <a:cs typeface="Quicksand"/>
                <a:sym typeface="Quicksand"/>
              </a:rPr>
              <a:t>Average Household Income (US Dollars) and Best Streets to Set Up Businesses for Top Cities:</a:t>
            </a:r>
            <a:endParaRPr sz="1400">
              <a:latin typeface="Quicksand"/>
              <a:ea typeface="Quicksand"/>
              <a:cs typeface="Quicksand"/>
              <a:sym typeface="Quicksand"/>
            </a:endParaRPr>
          </a:p>
          <a:p>
            <a:pPr marL="914400" lvl="1" indent="-317500" algn="l" rtl="0">
              <a:lnSpc>
                <a:spcPct val="100000"/>
              </a:lnSpc>
              <a:spcBef>
                <a:spcPts val="0"/>
              </a:spcBef>
              <a:spcAft>
                <a:spcPts val="0"/>
              </a:spcAft>
              <a:buSzPts val="1400"/>
              <a:buFont typeface="Quicksand"/>
              <a:buChar char="○"/>
            </a:pPr>
            <a:r>
              <a:rPr lang="en" sz="1400">
                <a:latin typeface="Quicksand"/>
                <a:ea typeface="Quicksand"/>
                <a:cs typeface="Quicksand"/>
                <a:sym typeface="Quicksand"/>
              </a:rPr>
              <a:t>Westwood/UCLA (Northwest)</a:t>
            </a:r>
            <a:endParaRPr sz="1400">
              <a:latin typeface="Quicksand"/>
              <a:ea typeface="Quicksand"/>
              <a:cs typeface="Quicksand"/>
              <a:sym typeface="Quicksand"/>
            </a:endParaRPr>
          </a:p>
          <a:p>
            <a:pPr marL="914400" lvl="1" indent="-317500" algn="l" rtl="0">
              <a:lnSpc>
                <a:spcPct val="100000"/>
              </a:lnSpc>
              <a:spcBef>
                <a:spcPts val="0"/>
              </a:spcBef>
              <a:spcAft>
                <a:spcPts val="0"/>
              </a:spcAft>
              <a:buSzPts val="1400"/>
              <a:buFont typeface="Quicksand"/>
              <a:buChar char="○"/>
            </a:pPr>
            <a:r>
              <a:rPr lang="en" sz="1400">
                <a:latin typeface="Quicksand"/>
                <a:ea typeface="Quicksand"/>
                <a:cs typeface="Quicksand"/>
                <a:sym typeface="Quicksand"/>
              </a:rPr>
              <a:t>$128,813</a:t>
            </a:r>
            <a:endParaRPr sz="1400">
              <a:latin typeface="Quicksand"/>
              <a:ea typeface="Quicksand"/>
              <a:cs typeface="Quicksand"/>
              <a:sym typeface="Quicksand"/>
            </a:endParaRPr>
          </a:p>
          <a:p>
            <a:pPr marL="914400" lvl="1" indent="-317500" algn="l" rtl="0">
              <a:lnSpc>
                <a:spcPct val="100000"/>
              </a:lnSpc>
              <a:spcBef>
                <a:spcPts val="0"/>
              </a:spcBef>
              <a:spcAft>
                <a:spcPts val="0"/>
              </a:spcAft>
              <a:buSzPts val="1400"/>
              <a:buFont typeface="Quicksand"/>
              <a:buChar char="○"/>
            </a:pPr>
            <a:r>
              <a:rPr lang="en" sz="1400">
                <a:latin typeface="Quicksand"/>
                <a:ea typeface="Quicksand"/>
                <a:cs typeface="Quicksand"/>
                <a:sym typeface="Quicksand"/>
              </a:rPr>
              <a:t>Wilshire Boulevard</a:t>
            </a:r>
            <a:endParaRPr sz="1400">
              <a:latin typeface="Quicksand"/>
              <a:ea typeface="Quicksand"/>
              <a:cs typeface="Quicksand"/>
              <a:sym typeface="Quicksand"/>
            </a:endParaRPr>
          </a:p>
          <a:p>
            <a:pPr marL="457200" lvl="0" indent="-317500" algn="l" rtl="0">
              <a:lnSpc>
                <a:spcPct val="100000"/>
              </a:lnSpc>
              <a:spcBef>
                <a:spcPts val="0"/>
              </a:spcBef>
              <a:spcAft>
                <a:spcPts val="0"/>
              </a:spcAft>
              <a:buSzPts val="1400"/>
              <a:buChar char="●"/>
            </a:pPr>
            <a:r>
              <a:rPr lang="en" sz="1400">
                <a:latin typeface="Quicksand"/>
                <a:ea typeface="Quicksand"/>
                <a:cs typeface="Quicksand"/>
                <a:sym typeface="Quicksand"/>
              </a:rPr>
              <a:t>Council District 5 - Paul Koretz: </a:t>
            </a:r>
            <a:r>
              <a:rPr lang="en" sz="1400" b="1">
                <a:latin typeface="Quicksand"/>
                <a:ea typeface="Quicksand"/>
                <a:cs typeface="Quicksand"/>
                <a:sym typeface="Quicksand"/>
              </a:rPr>
              <a:t>indifferent about cleaning streets</a:t>
            </a:r>
            <a:endParaRPr sz="1400" b="1">
              <a:latin typeface="Quicksand"/>
              <a:ea typeface="Quicksand"/>
              <a:cs typeface="Quicksand"/>
              <a:sym typeface="Quicksand"/>
            </a:endParaRPr>
          </a:p>
          <a:p>
            <a:pPr marL="914400" lvl="1" indent="-317500" algn="l" rtl="0">
              <a:lnSpc>
                <a:spcPct val="100000"/>
              </a:lnSpc>
              <a:spcBef>
                <a:spcPts val="0"/>
              </a:spcBef>
              <a:spcAft>
                <a:spcPts val="0"/>
              </a:spcAft>
              <a:buSzPts val="1400"/>
              <a:buFont typeface="Quicksand"/>
              <a:buChar char="○"/>
            </a:pPr>
            <a:r>
              <a:rPr lang="en" sz="1400">
                <a:latin typeface="Quicksand"/>
                <a:ea typeface="Quicksand"/>
                <a:cs typeface="Quicksand"/>
                <a:sym typeface="Quicksand"/>
              </a:rPr>
              <a:t>In October 2018 (Q4 2018), someone created a petition to clean up the streets of the Pico Robertson neighborhood: </a:t>
            </a:r>
            <a:endParaRPr sz="1400">
              <a:latin typeface="Quicksand"/>
              <a:ea typeface="Quicksand"/>
              <a:cs typeface="Quicksand"/>
              <a:sym typeface="Quicksand"/>
            </a:endParaRPr>
          </a:p>
          <a:p>
            <a:pPr marL="457200" lvl="0" indent="0" algn="l" rtl="0">
              <a:lnSpc>
                <a:spcPct val="100000"/>
              </a:lnSpc>
              <a:spcBef>
                <a:spcPts val="0"/>
              </a:spcBef>
              <a:spcAft>
                <a:spcPts val="0"/>
              </a:spcAft>
              <a:buNone/>
            </a:pPr>
            <a:endParaRPr/>
          </a:p>
        </p:txBody>
      </p:sp>
      <p:pic>
        <p:nvPicPr>
          <p:cNvPr id="363" name="Google Shape;363;p24"/>
          <p:cNvPicPr preferRelativeResize="0"/>
          <p:nvPr/>
        </p:nvPicPr>
        <p:blipFill>
          <a:blip r:embed="rId3">
            <a:alphaModFix/>
          </a:blip>
          <a:stretch>
            <a:fillRect/>
          </a:stretch>
        </p:blipFill>
        <p:spPr>
          <a:xfrm>
            <a:off x="380375" y="3650925"/>
            <a:ext cx="3755252" cy="1154050"/>
          </a:xfrm>
          <a:prstGeom prst="rect">
            <a:avLst/>
          </a:prstGeom>
          <a:noFill/>
          <a:ln w="9525" cap="flat" cmpd="sng">
            <a:solidFill>
              <a:schemeClr val="dk2"/>
            </a:solidFill>
            <a:prstDash val="solid"/>
            <a:round/>
            <a:headEnd type="none" w="sm" len="sm"/>
            <a:tailEnd type="none" w="sm" len="sm"/>
          </a:ln>
        </p:spPr>
      </p:pic>
      <p:pic>
        <p:nvPicPr>
          <p:cNvPr id="364" name="Google Shape;364;p24"/>
          <p:cNvPicPr preferRelativeResize="0"/>
          <p:nvPr/>
        </p:nvPicPr>
        <p:blipFill>
          <a:blip r:embed="rId4">
            <a:alphaModFix/>
          </a:blip>
          <a:stretch>
            <a:fillRect/>
          </a:stretch>
        </p:blipFill>
        <p:spPr>
          <a:xfrm>
            <a:off x="5440058" y="3464637"/>
            <a:ext cx="2844915" cy="1526626"/>
          </a:xfrm>
          <a:prstGeom prst="rect">
            <a:avLst/>
          </a:prstGeom>
          <a:noFill/>
          <a:ln w="9525" cap="flat" cmpd="sng">
            <a:solidFill>
              <a:schemeClr val="dk2"/>
            </a:solidFill>
            <a:prstDash val="solid"/>
            <a:round/>
            <a:headEnd type="none" w="sm" len="sm"/>
            <a:tailEnd type="none" w="sm" len="sm"/>
          </a:ln>
        </p:spPr>
      </p:pic>
      <p:sp>
        <p:nvSpPr>
          <p:cNvPr id="365" name="Google Shape;365;p24"/>
          <p:cNvSpPr/>
          <p:nvPr/>
        </p:nvSpPr>
        <p:spPr>
          <a:xfrm>
            <a:off x="5480625" y="4633500"/>
            <a:ext cx="648300" cy="12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5"/>
          <p:cNvPicPr preferRelativeResize="0"/>
          <p:nvPr/>
        </p:nvPicPr>
        <p:blipFill>
          <a:blip r:embed="rId3">
            <a:alphaModFix/>
          </a:blip>
          <a:stretch>
            <a:fillRect/>
          </a:stretch>
        </p:blipFill>
        <p:spPr>
          <a:xfrm>
            <a:off x="1534750" y="1473972"/>
            <a:ext cx="6776576" cy="24340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376" name="Google Shape;376;p26"/>
          <p:cNvSpPr/>
          <p:nvPr/>
        </p:nvSpPr>
        <p:spPr>
          <a:xfrm>
            <a:off x="5480625" y="4633500"/>
            <a:ext cx="648300" cy="12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7" name="Google Shape;377;p26"/>
          <p:cNvPicPr preferRelativeResize="0"/>
          <p:nvPr/>
        </p:nvPicPr>
        <p:blipFill>
          <a:blip r:embed="rId3">
            <a:alphaModFix/>
          </a:blip>
          <a:stretch>
            <a:fillRect/>
          </a:stretch>
        </p:blipFill>
        <p:spPr>
          <a:xfrm>
            <a:off x="524486" y="1405900"/>
            <a:ext cx="8095050" cy="327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383" name="Google Shape;383;p27"/>
          <p:cNvSpPr txBox="1">
            <a:spLocks noGrp="1"/>
          </p:cNvSpPr>
          <p:nvPr>
            <p:ph type="body" idx="1"/>
          </p:nvPr>
        </p:nvSpPr>
        <p:spPr>
          <a:xfrm>
            <a:off x="657300" y="1597875"/>
            <a:ext cx="34317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San Pedro/Rancho Palos Verde (coast/South)</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$118,893</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South Pacific Avenue</a:t>
            </a:r>
            <a:endParaRPr sz="1800">
              <a:latin typeface="Quicksand"/>
              <a:ea typeface="Quicksand"/>
              <a:cs typeface="Quicksand"/>
              <a:sym typeface="Quicksand"/>
            </a:endParaRPr>
          </a:p>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Council District 15 - Joe Buscaino: sincere about cleaning streets</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His 'Save Our Streets' post on his website: </a:t>
            </a:r>
            <a:endParaRPr sz="1800">
              <a:latin typeface="Quicksand"/>
              <a:ea typeface="Quicksand"/>
              <a:cs typeface="Quicksand"/>
              <a:sym typeface="Quicksand"/>
            </a:endParaRPr>
          </a:p>
        </p:txBody>
      </p:sp>
      <p:pic>
        <p:nvPicPr>
          <p:cNvPr id="384" name="Google Shape;384;p27"/>
          <p:cNvPicPr preferRelativeResize="0"/>
          <p:nvPr/>
        </p:nvPicPr>
        <p:blipFill>
          <a:blip r:embed="rId3">
            <a:alphaModFix/>
          </a:blip>
          <a:stretch>
            <a:fillRect/>
          </a:stretch>
        </p:blipFill>
        <p:spPr>
          <a:xfrm>
            <a:off x="4451925" y="1639625"/>
            <a:ext cx="4196949" cy="2924702"/>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pic>
        <p:nvPicPr>
          <p:cNvPr id="390" name="Google Shape;390;p28"/>
          <p:cNvPicPr preferRelativeResize="0"/>
          <p:nvPr/>
        </p:nvPicPr>
        <p:blipFill>
          <a:blip r:embed="rId3">
            <a:alphaModFix/>
          </a:blip>
          <a:stretch>
            <a:fillRect/>
          </a:stretch>
        </p:blipFill>
        <p:spPr>
          <a:xfrm>
            <a:off x="561888" y="1445475"/>
            <a:ext cx="8020225" cy="3240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396" name="Google Shape;396;p29"/>
          <p:cNvSpPr txBox="1">
            <a:spLocks noGrp="1"/>
          </p:cNvSpPr>
          <p:nvPr>
            <p:ph type="body" idx="1"/>
          </p:nvPr>
        </p:nvSpPr>
        <p:spPr>
          <a:xfrm>
            <a:off x="657300" y="1597875"/>
            <a:ext cx="40194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Granada Hills/San Fernando (North)</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$111,532</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Rinaldi Street</a:t>
            </a:r>
            <a:endParaRPr sz="1800">
              <a:latin typeface="Quicksand"/>
              <a:ea typeface="Quicksand"/>
              <a:cs typeface="Quicksand"/>
              <a:sym typeface="Quicksand"/>
            </a:endParaRPr>
          </a:p>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Council District 7 - Monica Rodriguez: </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Sincere about cleaning streets:</a:t>
            </a:r>
            <a:endParaRPr sz="1800">
              <a:latin typeface="Quicksand"/>
              <a:ea typeface="Quicksand"/>
              <a:cs typeface="Quicksand"/>
              <a:sym typeface="Quicksand"/>
            </a:endParaRPr>
          </a:p>
        </p:txBody>
      </p:sp>
      <p:pic>
        <p:nvPicPr>
          <p:cNvPr id="397" name="Google Shape;397;p29"/>
          <p:cNvPicPr preferRelativeResize="0"/>
          <p:nvPr/>
        </p:nvPicPr>
        <p:blipFill>
          <a:blip r:embed="rId3">
            <a:alphaModFix/>
          </a:blip>
          <a:stretch>
            <a:fillRect/>
          </a:stretch>
        </p:blipFill>
        <p:spPr>
          <a:xfrm>
            <a:off x="5229950" y="845250"/>
            <a:ext cx="3026549" cy="380294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pic>
        <p:nvPicPr>
          <p:cNvPr id="403" name="Google Shape;403;p30"/>
          <p:cNvPicPr preferRelativeResize="0"/>
          <p:nvPr/>
        </p:nvPicPr>
        <p:blipFill>
          <a:blip r:embed="rId3">
            <a:alphaModFix/>
          </a:blip>
          <a:stretch>
            <a:fillRect/>
          </a:stretch>
        </p:blipFill>
        <p:spPr>
          <a:xfrm>
            <a:off x="565163" y="1531200"/>
            <a:ext cx="8013675" cy="3240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409" name="Google Shape;409;p31"/>
          <p:cNvSpPr txBox="1">
            <a:spLocks noGrp="1"/>
          </p:cNvSpPr>
          <p:nvPr>
            <p:ph type="body" idx="1"/>
          </p:nvPr>
        </p:nvSpPr>
        <p:spPr>
          <a:xfrm>
            <a:off x="657300" y="1597875"/>
            <a:ext cx="36564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Pasadena (Northeast)</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$70,845</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South Arroyo Parkway, South Fair Oaks Avenue</a:t>
            </a:r>
            <a:endParaRPr sz="1800">
              <a:latin typeface="Quicksand"/>
              <a:ea typeface="Quicksand"/>
              <a:cs typeface="Quicksand"/>
              <a:sym typeface="Quicksand"/>
            </a:endParaRPr>
          </a:p>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Council District 14 - Jose Hulzar</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His post about the Team Up to Clean Up event on his website: </a:t>
            </a:r>
            <a:endParaRPr sz="1800">
              <a:latin typeface="Quicksand"/>
              <a:ea typeface="Quicksand"/>
              <a:cs typeface="Quicksand"/>
              <a:sym typeface="Quicksand"/>
            </a:endParaRPr>
          </a:p>
          <a:p>
            <a:pPr marL="0" lvl="0" indent="0" algn="l" rtl="0">
              <a:lnSpc>
                <a:spcPct val="100000"/>
              </a:lnSpc>
              <a:spcBef>
                <a:spcPts val="0"/>
              </a:spcBef>
              <a:spcAft>
                <a:spcPts val="0"/>
              </a:spcAft>
              <a:buNone/>
            </a:pPr>
            <a:endParaRPr/>
          </a:p>
        </p:txBody>
      </p:sp>
      <p:pic>
        <p:nvPicPr>
          <p:cNvPr id="410" name="Google Shape;410;p31"/>
          <p:cNvPicPr preferRelativeResize="0"/>
          <p:nvPr/>
        </p:nvPicPr>
        <p:blipFill>
          <a:blip r:embed="rId3">
            <a:alphaModFix/>
          </a:blip>
          <a:stretch>
            <a:fillRect/>
          </a:stretch>
        </p:blipFill>
        <p:spPr>
          <a:xfrm>
            <a:off x="5268050" y="764800"/>
            <a:ext cx="3066250" cy="393782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 We Addressed</a:t>
            </a:r>
            <a:endParaRPr/>
          </a:p>
        </p:txBody>
      </p:sp>
      <p:sp>
        <p:nvSpPr>
          <p:cNvPr id="284" name="Google Shape;284;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Quicksand"/>
              <a:buChar char="●"/>
            </a:pPr>
            <a:r>
              <a:rPr lang="en" sz="1200">
                <a:solidFill>
                  <a:srgbClr val="000000"/>
                </a:solidFill>
                <a:highlight>
                  <a:srgbClr val="FFFFFF"/>
                </a:highlight>
                <a:latin typeface="Quicksand"/>
                <a:ea typeface="Quicksand"/>
                <a:cs typeface="Quicksand"/>
                <a:sym typeface="Quicksand"/>
              </a:rPr>
              <a:t>We want to determine if there is a correlation between clean streets using the Los Angeles Clean Streets Index and other city features, such as household median income and crime locations.</a:t>
            </a:r>
            <a:endParaRPr sz="1200">
              <a:solidFill>
                <a:srgbClr val="000000"/>
              </a:solidFill>
              <a:highlight>
                <a:srgbClr val="FFFFFF"/>
              </a:highlight>
              <a:latin typeface="Quicksand"/>
              <a:ea typeface="Quicksand"/>
              <a:cs typeface="Quicksand"/>
              <a:sym typeface="Quicksand"/>
            </a:endParaRPr>
          </a:p>
          <a:p>
            <a:pPr marL="457200" lvl="0"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If we find a correlation between these features, then we can create a business use case in which we recommend certain street areas with high scores from the Clean Streets Index where business owners could build their businesses. </a:t>
            </a:r>
            <a:endParaRPr sz="1200">
              <a:solidFill>
                <a:srgbClr val="000000"/>
              </a:solidFill>
              <a:highlight>
                <a:srgbClr val="FFFFFF"/>
              </a:highlight>
              <a:latin typeface="Quicksand"/>
              <a:ea typeface="Quicksand"/>
              <a:cs typeface="Quicksand"/>
              <a:sym typeface="Quicksand"/>
            </a:endParaRPr>
          </a:p>
          <a:p>
            <a:pPr marL="914400" lvl="1"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This way, we could incorporate household median income as a proxy for communities with more disposable income that people could spend at these new businesses.</a:t>
            </a:r>
            <a:endParaRPr sz="1200">
              <a:solidFill>
                <a:srgbClr val="000000"/>
              </a:solidFill>
              <a:highlight>
                <a:srgbClr val="FFFFFF"/>
              </a:highlight>
              <a:latin typeface="Quicksand"/>
              <a:ea typeface="Quicksand"/>
              <a:cs typeface="Quicksand"/>
              <a:sym typeface="Quicksand"/>
            </a:endParaRPr>
          </a:p>
          <a:p>
            <a:pPr marL="457200" lvl="0"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Rate of burglary and break-ins that occur in a given area may also have an effect on where someone may choose to locate a new business. </a:t>
            </a:r>
            <a:endParaRPr sz="1200">
              <a:solidFill>
                <a:srgbClr val="000000"/>
              </a:solidFill>
              <a:highlight>
                <a:srgbClr val="FFFFFF"/>
              </a:highlight>
              <a:latin typeface="Quicksand"/>
              <a:ea typeface="Quicksand"/>
              <a:cs typeface="Quicksand"/>
              <a:sym typeface="Quicksand"/>
            </a:endParaRPr>
          </a:p>
          <a:p>
            <a:pPr marL="914400" lvl="1"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By identifying high-crime areas we hope to be able to recommend safer areas for prospective business owners to locate their new franchises.</a:t>
            </a:r>
            <a:endParaRPr sz="1200">
              <a:solidFill>
                <a:srgbClr val="000000"/>
              </a:solidFill>
              <a:highlight>
                <a:srgbClr val="FFFFFF"/>
              </a:highlight>
              <a:latin typeface="Quicksand"/>
              <a:ea typeface="Quicksand"/>
              <a:cs typeface="Quicksand"/>
              <a:sym typeface="Quicksand"/>
            </a:endParaRPr>
          </a:p>
        </p:txBody>
      </p:sp>
      <p:pic>
        <p:nvPicPr>
          <p:cNvPr id="285" name="Google Shape;285;p14"/>
          <p:cNvPicPr preferRelativeResize="0"/>
          <p:nvPr/>
        </p:nvPicPr>
        <p:blipFill>
          <a:blip r:embed="rId3">
            <a:alphaModFix/>
          </a:blip>
          <a:stretch>
            <a:fillRect/>
          </a:stretch>
        </p:blipFill>
        <p:spPr>
          <a:xfrm>
            <a:off x="7157673" y="201925"/>
            <a:ext cx="1715076" cy="13959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pic>
        <p:nvPicPr>
          <p:cNvPr id="416" name="Google Shape;416;p32"/>
          <p:cNvPicPr preferRelativeResize="0"/>
          <p:nvPr/>
        </p:nvPicPr>
        <p:blipFill>
          <a:blip r:embed="rId3">
            <a:alphaModFix/>
          </a:blip>
          <a:stretch>
            <a:fillRect/>
          </a:stretch>
        </p:blipFill>
        <p:spPr>
          <a:xfrm>
            <a:off x="574763" y="1416900"/>
            <a:ext cx="7994470" cy="3240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sp>
        <p:nvSpPr>
          <p:cNvPr id="422" name="Google Shape;422;p33"/>
          <p:cNvSpPr txBox="1">
            <a:spLocks noGrp="1"/>
          </p:cNvSpPr>
          <p:nvPr>
            <p:ph type="body" idx="1"/>
          </p:nvPr>
        </p:nvSpPr>
        <p:spPr>
          <a:xfrm>
            <a:off x="657300" y="1597875"/>
            <a:ext cx="4468800" cy="25416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South Los Angeles/Culver City (Central)</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$51,430</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West Slauson Avenue, Figueroa Street</a:t>
            </a:r>
            <a:endParaRPr sz="1800">
              <a:latin typeface="Quicksand"/>
              <a:ea typeface="Quicksand"/>
              <a:cs typeface="Quicksand"/>
              <a:sym typeface="Quicksand"/>
            </a:endParaRPr>
          </a:p>
          <a:p>
            <a:pPr marL="457200" lvl="0"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Council District 10 - Herb J. Wesson, Jr.</a:t>
            </a:r>
            <a:endParaRPr sz="1800">
              <a:latin typeface="Quicksand"/>
              <a:ea typeface="Quicksand"/>
              <a:cs typeface="Quicksand"/>
              <a:sym typeface="Quicksand"/>
            </a:endParaRPr>
          </a:p>
          <a:p>
            <a:pPr marL="914400" lvl="1" indent="-342900" algn="l" rtl="0">
              <a:lnSpc>
                <a:spcPct val="100000"/>
              </a:lnSpc>
              <a:spcBef>
                <a:spcPts val="0"/>
              </a:spcBef>
              <a:spcAft>
                <a:spcPts val="0"/>
              </a:spcAft>
              <a:buSzPts val="1800"/>
              <a:buFont typeface="Quicksand"/>
              <a:buChar char="○"/>
            </a:pPr>
            <a:r>
              <a:rPr lang="en" sz="1800">
                <a:latin typeface="Quicksand"/>
                <a:ea typeface="Quicksand"/>
                <a:cs typeface="Quicksand"/>
                <a:sym typeface="Quicksand"/>
              </a:rPr>
              <a:t>A newspaper article saying he raised over 500,000 USD in donations: </a:t>
            </a:r>
            <a:endParaRPr sz="1800">
              <a:latin typeface="Quicksand"/>
              <a:ea typeface="Quicksand"/>
              <a:cs typeface="Quicksand"/>
              <a:sym typeface="Quicksand"/>
            </a:endParaRPr>
          </a:p>
          <a:p>
            <a:pPr marL="0" lvl="0" indent="0" algn="l" rtl="0">
              <a:lnSpc>
                <a:spcPct val="100000"/>
              </a:lnSpc>
              <a:spcBef>
                <a:spcPts val="0"/>
              </a:spcBef>
              <a:spcAft>
                <a:spcPts val="0"/>
              </a:spcAft>
              <a:buNone/>
            </a:pPr>
            <a:endParaRPr/>
          </a:p>
        </p:txBody>
      </p:sp>
      <p:pic>
        <p:nvPicPr>
          <p:cNvPr id="423" name="Google Shape;423;p33"/>
          <p:cNvPicPr preferRelativeResize="0"/>
          <p:nvPr/>
        </p:nvPicPr>
        <p:blipFill>
          <a:blip r:embed="rId3">
            <a:alphaModFix/>
          </a:blip>
          <a:stretch>
            <a:fillRect/>
          </a:stretch>
        </p:blipFill>
        <p:spPr>
          <a:xfrm>
            <a:off x="5209325" y="1631475"/>
            <a:ext cx="3713101" cy="247438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pic>
        <p:nvPicPr>
          <p:cNvPr id="429" name="Google Shape;429;p34"/>
          <p:cNvPicPr preferRelativeResize="0"/>
          <p:nvPr/>
        </p:nvPicPr>
        <p:blipFill>
          <a:blip r:embed="rId3">
            <a:alphaModFix/>
          </a:blip>
          <a:stretch>
            <a:fillRect/>
          </a:stretch>
        </p:blipFill>
        <p:spPr>
          <a:xfrm>
            <a:off x="578025" y="1397850"/>
            <a:ext cx="7987949" cy="324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Insights</a:t>
            </a:r>
            <a:endParaRPr/>
          </a:p>
        </p:txBody>
      </p:sp>
      <p:pic>
        <p:nvPicPr>
          <p:cNvPr id="435" name="Google Shape;435;p35"/>
          <p:cNvPicPr preferRelativeResize="0"/>
          <p:nvPr/>
        </p:nvPicPr>
        <p:blipFill>
          <a:blip r:embed="rId3">
            <a:alphaModFix/>
          </a:blip>
          <a:stretch>
            <a:fillRect/>
          </a:stretch>
        </p:blipFill>
        <p:spPr>
          <a:xfrm>
            <a:off x="573538" y="1407375"/>
            <a:ext cx="7996935" cy="3240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and Future Work</a:t>
            </a:r>
            <a:endParaRPr/>
          </a:p>
        </p:txBody>
      </p:sp>
      <p:sp>
        <p:nvSpPr>
          <p:cNvPr id="441" name="Google Shape;441;p36"/>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Throughout our analysis, we concluded that there is a correlation between clean streets, income, and crimes. </a:t>
            </a:r>
            <a:endParaRPr sz="1400">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Despite coming to this conclusion, our practical business use case can be tested only if an actual business owner uses our findings and insights to pick an optimal location to set up their business. </a:t>
            </a:r>
            <a:endParaRPr sz="1400">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Then, we would have to collect business and financial data from that business and perform data science and analysis to substantiate our conclusion based on a real-world use case. Afterwards, we could confidently say that we completely answered our initial research question.</a:t>
            </a:r>
            <a:endParaRPr sz="1400">
              <a:latin typeface="Quicksand"/>
              <a:ea typeface="Quicksand"/>
              <a:cs typeface="Quicksand"/>
              <a:sym typeface="Quicksand"/>
            </a:endParaRPr>
          </a:p>
        </p:txBody>
      </p:sp>
      <p:pic>
        <p:nvPicPr>
          <p:cNvPr id="442" name="Google Shape;442;p36"/>
          <p:cNvPicPr preferRelativeResize="0"/>
          <p:nvPr/>
        </p:nvPicPr>
        <p:blipFill>
          <a:blip r:embed="rId3">
            <a:alphaModFix/>
          </a:blip>
          <a:stretch>
            <a:fillRect/>
          </a:stretch>
        </p:blipFill>
        <p:spPr>
          <a:xfrm>
            <a:off x="7339201" y="181000"/>
            <a:ext cx="1466326" cy="1219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and Future Work</a:t>
            </a:r>
            <a:endParaRPr/>
          </a:p>
        </p:txBody>
      </p:sp>
      <p:sp>
        <p:nvSpPr>
          <p:cNvPr id="448" name="Google Shape;448;p37"/>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One additional data set that we could incorporate into our analysis is the average monthly income and profit of different business types in certain districts. </a:t>
            </a:r>
            <a:endParaRPr sz="1400">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Using this data set, we could get a better informed decision of the optimal locations for business owners to set up businesses.</a:t>
            </a:r>
            <a:endParaRPr sz="1400">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Another additional data set could be the clean streets datasets from an earlier time period to see any continuities and changes over time in clean streets, income, and crimes.</a:t>
            </a:r>
            <a:endParaRPr sz="1400">
              <a:latin typeface="Quicksand"/>
              <a:ea typeface="Quicksand"/>
              <a:cs typeface="Quicksand"/>
              <a:sym typeface="Quicksand"/>
            </a:endParaRPr>
          </a:p>
          <a:p>
            <a:pPr marL="0" lvl="0" indent="0" algn="l" rtl="0">
              <a:spcBef>
                <a:spcPts val="1600"/>
              </a:spcBef>
              <a:spcAft>
                <a:spcPts val="1600"/>
              </a:spcAft>
              <a:buNone/>
            </a:pPr>
            <a:endParaRPr/>
          </a:p>
        </p:txBody>
      </p:sp>
      <p:pic>
        <p:nvPicPr>
          <p:cNvPr id="449" name="Google Shape;449;p37"/>
          <p:cNvPicPr preferRelativeResize="0"/>
          <p:nvPr/>
        </p:nvPicPr>
        <p:blipFill>
          <a:blip r:embed="rId3">
            <a:alphaModFix/>
          </a:blip>
          <a:stretch>
            <a:fillRect/>
          </a:stretch>
        </p:blipFill>
        <p:spPr>
          <a:xfrm>
            <a:off x="6993425" y="235498"/>
            <a:ext cx="1751250" cy="1275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 and Future Work</a:t>
            </a:r>
            <a:endParaRPr/>
          </a:p>
        </p:txBody>
      </p:sp>
      <p:sp>
        <p:nvSpPr>
          <p:cNvPr id="455" name="Google Shape;455;p38"/>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Our approach could be extended to other geographic regions besides LA County to get insights on the optimal locations for business owners to set up businesses in other parts of the world. </a:t>
            </a:r>
            <a:endParaRPr sz="1400">
              <a:latin typeface="Quicksand"/>
              <a:ea typeface="Quicksand"/>
              <a:cs typeface="Quicksand"/>
              <a:sym typeface="Quicksand"/>
            </a:endParaRPr>
          </a:p>
          <a:p>
            <a:pPr marL="914400" lvl="1" indent="-317500" algn="l" rtl="0">
              <a:spcBef>
                <a:spcPts val="0"/>
              </a:spcBef>
              <a:spcAft>
                <a:spcPts val="0"/>
              </a:spcAft>
              <a:buSzPts val="1400"/>
              <a:buFont typeface="Quicksand"/>
              <a:buChar char="○"/>
            </a:pPr>
            <a:r>
              <a:rPr lang="en" sz="1400">
                <a:latin typeface="Quicksand"/>
                <a:ea typeface="Quicksand"/>
                <a:cs typeface="Quicksand"/>
                <a:sym typeface="Quicksand"/>
              </a:rPr>
              <a:t>For example, if a business owner wants to create an international office in England, then we could implement our approach to a specific location in England and find the optimal locations so the business owner could make a better informed decision on where to set up their business.</a:t>
            </a:r>
            <a:endParaRPr sz="1400">
              <a:latin typeface="Quicksand"/>
              <a:ea typeface="Quicksand"/>
              <a:cs typeface="Quicksand"/>
              <a:sym typeface="Quicksand"/>
            </a:endParaRPr>
          </a:p>
          <a:p>
            <a:pPr marL="457200" lvl="0" indent="-317500" algn="l" rtl="0">
              <a:spcBef>
                <a:spcPts val="0"/>
              </a:spcBef>
              <a:spcAft>
                <a:spcPts val="0"/>
              </a:spcAft>
              <a:buSzPts val="1400"/>
              <a:buFont typeface="Quicksand"/>
              <a:buChar char="●"/>
            </a:pPr>
            <a:r>
              <a:rPr lang="en" sz="1400">
                <a:latin typeface="Quicksand"/>
                <a:ea typeface="Quicksand"/>
                <a:cs typeface="Quicksand"/>
                <a:sym typeface="Quicksand"/>
              </a:rPr>
              <a:t>Ultimately, we expect the results to be used by business owners looking to open their first location of a brand new business or open a new location of an existing business.</a:t>
            </a:r>
            <a:endParaRPr sz="1400">
              <a:latin typeface="Quicksand"/>
              <a:ea typeface="Quicksand"/>
              <a:cs typeface="Quicksand"/>
              <a:sym typeface="Quicksand"/>
            </a:endParaRPr>
          </a:p>
          <a:p>
            <a:pPr marL="0" lvl="0" indent="0" algn="l" rtl="0">
              <a:spcBef>
                <a:spcPts val="1600"/>
              </a:spcBef>
              <a:spcAft>
                <a:spcPts val="1600"/>
              </a:spcAft>
              <a:buNone/>
            </a:pPr>
            <a:endParaRPr/>
          </a:p>
        </p:txBody>
      </p:sp>
      <p:pic>
        <p:nvPicPr>
          <p:cNvPr id="456" name="Google Shape;456;p38"/>
          <p:cNvPicPr preferRelativeResize="0"/>
          <p:nvPr/>
        </p:nvPicPr>
        <p:blipFill>
          <a:blip r:embed="rId3">
            <a:alphaModFix/>
          </a:blip>
          <a:stretch>
            <a:fillRect/>
          </a:stretch>
        </p:blipFill>
        <p:spPr>
          <a:xfrm>
            <a:off x="6906975" y="236272"/>
            <a:ext cx="1893876" cy="116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&amp; Literature</a:t>
            </a:r>
            <a:endParaRPr/>
          </a:p>
        </p:txBody>
      </p:sp>
      <p:sp>
        <p:nvSpPr>
          <p:cNvPr id="291" name="Google Shape;291;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Quicksand"/>
              <a:buChar char="●"/>
            </a:pPr>
            <a:r>
              <a:rPr lang="en" sz="1200">
                <a:latin typeface="Quicksand"/>
                <a:ea typeface="Quicksand"/>
                <a:cs typeface="Quicksand"/>
                <a:sym typeface="Quicksand"/>
              </a:rPr>
              <a:t>Hein Online</a:t>
            </a:r>
            <a:endParaRPr sz="1200">
              <a:latin typeface="Quicksand"/>
              <a:ea typeface="Quicksand"/>
              <a:cs typeface="Quicksand"/>
              <a:sym typeface="Quicksand"/>
            </a:endParaRPr>
          </a:p>
          <a:p>
            <a:pPr marL="914400" lvl="1" indent="-304800" algn="l" rtl="0">
              <a:spcBef>
                <a:spcPts val="0"/>
              </a:spcBef>
              <a:spcAft>
                <a:spcPts val="0"/>
              </a:spcAft>
              <a:buSzPts val="1200"/>
              <a:buFont typeface="Quicksand"/>
              <a:buChar char="○"/>
            </a:pPr>
            <a:r>
              <a:rPr lang="en" sz="1200">
                <a:solidFill>
                  <a:srgbClr val="000000"/>
                </a:solidFill>
                <a:highlight>
                  <a:srgbClr val="FFFFFF"/>
                </a:highlight>
                <a:latin typeface="Quicksand"/>
                <a:ea typeface="Quicksand"/>
                <a:cs typeface="Quicksand"/>
                <a:sym typeface="Quicksand"/>
              </a:rPr>
              <a:t>Describes the relationship between crime and real estate redevelopment in Downtown Los Angeles. </a:t>
            </a:r>
            <a:endParaRPr sz="1200">
              <a:solidFill>
                <a:srgbClr val="000000"/>
              </a:solidFill>
              <a:highlight>
                <a:srgbClr val="FFFFFF"/>
              </a:highlight>
              <a:latin typeface="Quicksand"/>
              <a:ea typeface="Quicksand"/>
              <a:cs typeface="Quicksand"/>
              <a:sym typeface="Quicksand"/>
            </a:endParaRPr>
          </a:p>
          <a:p>
            <a:pPr marL="914400" lvl="1" indent="-304800" algn="l" rtl="0">
              <a:spcBef>
                <a:spcPts val="0"/>
              </a:spcBef>
              <a:spcAft>
                <a:spcPts val="0"/>
              </a:spcAft>
              <a:buSzPts val="1200"/>
              <a:buFont typeface="Quicksand"/>
              <a:buChar char="○"/>
            </a:pPr>
            <a:r>
              <a:rPr lang="en" sz="1200">
                <a:solidFill>
                  <a:srgbClr val="000000"/>
                </a:solidFill>
                <a:highlight>
                  <a:srgbClr val="FFFFFF"/>
                </a:highlight>
                <a:latin typeface="Quicksand"/>
                <a:ea typeface="Quicksand"/>
                <a:cs typeface="Quicksand"/>
                <a:sym typeface="Quicksand"/>
              </a:rPr>
              <a:t>According to this article, Los Angeles’ Skid Row is at the epicenter of an urban struggle that may reveal how America’s disorderly urban neighborhoods experience change.</a:t>
            </a:r>
            <a:endParaRPr sz="1200">
              <a:solidFill>
                <a:srgbClr val="000000"/>
              </a:solidFill>
              <a:highlight>
                <a:srgbClr val="FFFFFF"/>
              </a:highlight>
              <a:latin typeface="Quicksand"/>
              <a:ea typeface="Quicksand"/>
              <a:cs typeface="Quicksand"/>
              <a:sym typeface="Quicksand"/>
            </a:endParaRPr>
          </a:p>
          <a:p>
            <a:pPr marL="457200" lvl="0"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Taylor and Francis Online</a:t>
            </a:r>
            <a:endParaRPr sz="1200">
              <a:solidFill>
                <a:srgbClr val="000000"/>
              </a:solidFill>
              <a:highlight>
                <a:srgbClr val="FFFFFF"/>
              </a:highlight>
              <a:latin typeface="Quicksand"/>
              <a:ea typeface="Quicksand"/>
              <a:cs typeface="Quicksand"/>
              <a:sym typeface="Quicksand"/>
            </a:endParaRPr>
          </a:p>
          <a:p>
            <a:pPr marL="914400" lvl="1"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Examines how local repressive policies affect the economic mobility of immigrant fruit vendors in Los Angeles County. </a:t>
            </a:r>
            <a:endParaRPr sz="1200">
              <a:solidFill>
                <a:srgbClr val="000000"/>
              </a:solidFill>
              <a:highlight>
                <a:srgbClr val="FFFFFF"/>
              </a:highlight>
              <a:latin typeface="Quicksand"/>
              <a:ea typeface="Quicksand"/>
              <a:cs typeface="Quicksand"/>
              <a:sym typeface="Quicksand"/>
            </a:endParaRPr>
          </a:p>
          <a:p>
            <a:pPr marL="914400" lvl="1"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We expect to confirm their findings since there exists a correlational divide between income and race.</a:t>
            </a:r>
            <a:endParaRPr sz="1200">
              <a:solidFill>
                <a:srgbClr val="000000"/>
              </a:solidFill>
              <a:highlight>
                <a:srgbClr val="FFFFFF"/>
              </a:highlight>
              <a:latin typeface="Quicksand"/>
              <a:ea typeface="Quicksand"/>
              <a:cs typeface="Quicksand"/>
              <a:sym typeface="Quicksand"/>
            </a:endParaRPr>
          </a:p>
          <a:p>
            <a:pPr marL="457200" lvl="0" indent="-304800" algn="l" rtl="0">
              <a:spcBef>
                <a:spcPts val="0"/>
              </a:spcBef>
              <a:spcAft>
                <a:spcPts val="0"/>
              </a:spcAft>
              <a:buClr>
                <a:srgbClr val="000000"/>
              </a:buClr>
              <a:buSzPts val="1200"/>
              <a:buFont typeface="Quicksand"/>
              <a:buChar char="●"/>
            </a:pPr>
            <a:r>
              <a:rPr lang="en" sz="1200">
                <a:solidFill>
                  <a:srgbClr val="000000"/>
                </a:solidFill>
                <a:highlight>
                  <a:srgbClr val="FFFFFF"/>
                </a:highlight>
                <a:latin typeface="Quicksand"/>
                <a:ea typeface="Quicksand"/>
                <a:cs typeface="Quicksand"/>
                <a:sym typeface="Quicksand"/>
              </a:rPr>
              <a:t>City of Los Angeles GitHub</a:t>
            </a:r>
            <a:endParaRPr sz="1200">
              <a:solidFill>
                <a:srgbClr val="000000"/>
              </a:solidFill>
              <a:highlight>
                <a:srgbClr val="FFFFFF"/>
              </a:highlight>
              <a:latin typeface="Quicksand"/>
              <a:ea typeface="Quicksand"/>
              <a:cs typeface="Quicksand"/>
              <a:sym typeface="Quicksand"/>
            </a:endParaRPr>
          </a:p>
          <a:p>
            <a:pPr marL="914400" lvl="1" indent="-304800" algn="l" rtl="0">
              <a:spcBef>
                <a:spcPts val="0"/>
              </a:spcBef>
              <a:spcAft>
                <a:spcPts val="0"/>
              </a:spcAft>
              <a:buClr>
                <a:srgbClr val="000000"/>
              </a:buClr>
              <a:buSzPts val="1200"/>
              <a:buFont typeface="Quicksand"/>
              <a:buChar char="○"/>
            </a:pPr>
            <a:r>
              <a:rPr lang="en" sz="1050">
                <a:solidFill>
                  <a:srgbClr val="000000"/>
                </a:solidFill>
                <a:highlight>
                  <a:srgbClr val="FFFFFF"/>
                </a:highlight>
                <a:latin typeface="Quicksand"/>
                <a:ea typeface="Quicksand"/>
                <a:cs typeface="Quicksand"/>
                <a:sym typeface="Quicksand"/>
              </a:rPr>
              <a:t>The data that will be most important to us is the Council District shapefiles as well as the 311-Call-Center-Tracking-Data</a:t>
            </a:r>
            <a:r>
              <a:rPr lang="en" sz="1050">
                <a:solidFill>
                  <a:srgbClr val="000000"/>
                </a:solidFill>
                <a:highlight>
                  <a:srgbClr val="FFFFFF"/>
                </a:highlight>
                <a:latin typeface="Arial"/>
                <a:ea typeface="Arial"/>
                <a:cs typeface="Arial"/>
                <a:sym typeface="Arial"/>
              </a:rPr>
              <a:t>.</a:t>
            </a:r>
            <a:endParaRPr sz="1200">
              <a:solidFill>
                <a:srgbClr val="000000"/>
              </a:solidFill>
              <a:highlight>
                <a:srgbClr val="FFFFFF"/>
              </a:highlight>
              <a:latin typeface="Quicksand"/>
              <a:ea typeface="Quicksand"/>
              <a:cs typeface="Quicksand"/>
              <a:sym typeface="Quicksand"/>
            </a:endParaRPr>
          </a:p>
        </p:txBody>
      </p:sp>
      <p:pic>
        <p:nvPicPr>
          <p:cNvPr id="292" name="Google Shape;292;p15"/>
          <p:cNvPicPr preferRelativeResize="0"/>
          <p:nvPr/>
        </p:nvPicPr>
        <p:blipFill>
          <a:blip r:embed="rId3">
            <a:alphaModFix/>
          </a:blip>
          <a:stretch>
            <a:fillRect/>
          </a:stretch>
        </p:blipFill>
        <p:spPr>
          <a:xfrm>
            <a:off x="7321925" y="351075"/>
            <a:ext cx="1395125" cy="139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Near Westwood/UCLA</a:t>
            </a:r>
            <a:endParaRPr/>
          </a:p>
        </p:txBody>
      </p:sp>
      <p:sp>
        <p:nvSpPr>
          <p:cNvPr id="298" name="Google Shape;298;p16"/>
          <p:cNvSpPr txBox="1">
            <a:spLocks noGrp="1"/>
          </p:cNvSpPr>
          <p:nvPr>
            <p:ph type="body" idx="1"/>
          </p:nvPr>
        </p:nvSpPr>
        <p:spPr>
          <a:xfrm>
            <a:off x="96450" y="1597875"/>
            <a:ext cx="1285800" cy="25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1:46pm</a:t>
            </a:r>
            <a:endParaRPr sz="2400"/>
          </a:p>
        </p:txBody>
      </p:sp>
      <p:pic>
        <p:nvPicPr>
          <p:cNvPr id="299" name="Google Shape;299;p16"/>
          <p:cNvPicPr preferRelativeResize="0"/>
          <p:nvPr/>
        </p:nvPicPr>
        <p:blipFill>
          <a:blip r:embed="rId3">
            <a:alphaModFix/>
          </a:blip>
          <a:stretch>
            <a:fillRect/>
          </a:stretch>
        </p:blipFill>
        <p:spPr>
          <a:xfrm>
            <a:off x="1303800" y="1597875"/>
            <a:ext cx="7454499" cy="30314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Near Westwood/UCLA</a:t>
            </a:r>
            <a:endParaRPr/>
          </a:p>
        </p:txBody>
      </p:sp>
      <p:sp>
        <p:nvSpPr>
          <p:cNvPr id="305" name="Google Shape;305;p17"/>
          <p:cNvSpPr txBox="1">
            <a:spLocks noGrp="1"/>
          </p:cNvSpPr>
          <p:nvPr>
            <p:ph type="body" idx="1"/>
          </p:nvPr>
        </p:nvSpPr>
        <p:spPr>
          <a:xfrm>
            <a:off x="96450" y="1597875"/>
            <a:ext cx="1285800" cy="25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4:37pm</a:t>
            </a:r>
            <a:endParaRPr sz="2400"/>
          </a:p>
        </p:txBody>
      </p:sp>
      <p:pic>
        <p:nvPicPr>
          <p:cNvPr id="306" name="Google Shape;306;p17"/>
          <p:cNvPicPr preferRelativeResize="0"/>
          <p:nvPr/>
        </p:nvPicPr>
        <p:blipFill>
          <a:blip r:embed="rId3">
            <a:alphaModFix/>
          </a:blip>
          <a:stretch>
            <a:fillRect/>
          </a:stretch>
        </p:blipFill>
        <p:spPr>
          <a:xfrm>
            <a:off x="1303800" y="1597875"/>
            <a:ext cx="7465826" cy="3047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Near Westwood/UCLA</a:t>
            </a:r>
            <a:endParaRPr/>
          </a:p>
        </p:txBody>
      </p:sp>
      <p:sp>
        <p:nvSpPr>
          <p:cNvPr id="312" name="Google Shape;312;p18"/>
          <p:cNvSpPr txBox="1">
            <a:spLocks noGrp="1"/>
          </p:cNvSpPr>
          <p:nvPr>
            <p:ph type="body" idx="1"/>
          </p:nvPr>
        </p:nvSpPr>
        <p:spPr>
          <a:xfrm>
            <a:off x="96450" y="1597875"/>
            <a:ext cx="1285800" cy="2532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t>7:35pm</a:t>
            </a:r>
            <a:endParaRPr sz="2400"/>
          </a:p>
        </p:txBody>
      </p:sp>
      <p:pic>
        <p:nvPicPr>
          <p:cNvPr id="313" name="Google Shape;313;p18"/>
          <p:cNvPicPr preferRelativeResize="0"/>
          <p:nvPr/>
        </p:nvPicPr>
        <p:blipFill>
          <a:blip r:embed="rId3">
            <a:alphaModFix/>
          </a:blip>
          <a:stretch>
            <a:fillRect/>
          </a:stretch>
        </p:blipFill>
        <p:spPr>
          <a:xfrm>
            <a:off x="1382250" y="1597875"/>
            <a:ext cx="7456953" cy="30209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Crimes</a:t>
            </a:r>
            <a:endParaRPr/>
          </a:p>
        </p:txBody>
      </p:sp>
      <p:pic>
        <p:nvPicPr>
          <p:cNvPr id="319" name="Google Shape;319;p19"/>
          <p:cNvPicPr preferRelativeResize="0"/>
          <p:nvPr/>
        </p:nvPicPr>
        <p:blipFill>
          <a:blip r:embed="rId3">
            <a:alphaModFix/>
          </a:blip>
          <a:stretch>
            <a:fillRect/>
          </a:stretch>
        </p:blipFill>
        <p:spPr>
          <a:xfrm>
            <a:off x="3330553" y="514700"/>
            <a:ext cx="5003751" cy="40169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Crimes</a:t>
            </a:r>
            <a:endParaRPr/>
          </a:p>
        </p:txBody>
      </p:sp>
      <p:pic>
        <p:nvPicPr>
          <p:cNvPr id="325" name="Google Shape;325;p20"/>
          <p:cNvPicPr preferRelativeResize="0"/>
          <p:nvPr/>
        </p:nvPicPr>
        <p:blipFill>
          <a:blip r:embed="rId3">
            <a:alphaModFix/>
          </a:blip>
          <a:stretch>
            <a:fillRect/>
          </a:stretch>
        </p:blipFill>
        <p:spPr>
          <a:xfrm>
            <a:off x="2684075" y="598575"/>
            <a:ext cx="6250299" cy="3741025"/>
          </a:xfrm>
          <a:prstGeom prst="rect">
            <a:avLst/>
          </a:prstGeom>
          <a:noFill/>
          <a:ln>
            <a:noFill/>
          </a:ln>
        </p:spPr>
      </p:pic>
      <p:sp>
        <p:nvSpPr>
          <p:cNvPr id="326" name="Google Shape;326;p20"/>
          <p:cNvSpPr/>
          <p:nvPr/>
        </p:nvSpPr>
        <p:spPr>
          <a:xfrm>
            <a:off x="4408725" y="2092000"/>
            <a:ext cx="1711800" cy="951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txBox="1"/>
          <p:nvPr/>
        </p:nvSpPr>
        <p:spPr>
          <a:xfrm>
            <a:off x="319850" y="2325425"/>
            <a:ext cx="20832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Quicksand"/>
                <a:ea typeface="Quicksand"/>
                <a:cs typeface="Quicksand"/>
                <a:sym typeface="Quicksand"/>
              </a:rPr>
              <a:t>Inglewood/Compton</a:t>
            </a:r>
            <a:endParaRPr>
              <a:latin typeface="Quicksand"/>
              <a:ea typeface="Quicksand"/>
              <a:cs typeface="Quicksand"/>
              <a:sym typeface="Quicksand"/>
            </a:endParaRPr>
          </a:p>
        </p:txBody>
      </p:sp>
      <p:cxnSp>
        <p:nvCxnSpPr>
          <p:cNvPr id="328" name="Google Shape;328;p20"/>
          <p:cNvCxnSpPr>
            <a:stCxn id="327" idx="3"/>
          </p:cNvCxnSpPr>
          <p:nvPr/>
        </p:nvCxnSpPr>
        <p:spPr>
          <a:xfrm>
            <a:off x="2403050" y="2515625"/>
            <a:ext cx="1850100" cy="4200"/>
          </a:xfrm>
          <a:prstGeom prst="straightConnector1">
            <a:avLst/>
          </a:prstGeom>
          <a:noFill/>
          <a:ln w="9525" cap="flat" cmpd="sng">
            <a:solidFill>
              <a:srgbClr val="FF0000"/>
            </a:solidFill>
            <a:prstDash val="solid"/>
            <a:round/>
            <a:headEnd type="none" w="med" len="med"/>
            <a:tailEnd type="triangle" w="med" len="med"/>
          </a:ln>
        </p:spPr>
      </p:cxnSp>
      <p:pic>
        <p:nvPicPr>
          <p:cNvPr id="329" name="Google Shape;329;p20"/>
          <p:cNvPicPr preferRelativeResize="0"/>
          <p:nvPr/>
        </p:nvPicPr>
        <p:blipFill>
          <a:blip r:embed="rId4">
            <a:alphaModFix/>
          </a:blip>
          <a:stretch>
            <a:fillRect/>
          </a:stretch>
        </p:blipFill>
        <p:spPr>
          <a:xfrm>
            <a:off x="4969153" y="1011374"/>
            <a:ext cx="255021" cy="380402"/>
          </a:xfrm>
          <a:prstGeom prst="rect">
            <a:avLst/>
          </a:prstGeom>
          <a:noFill/>
          <a:ln>
            <a:noFill/>
          </a:ln>
        </p:spPr>
      </p:pic>
      <p:sp>
        <p:nvSpPr>
          <p:cNvPr id="330" name="Google Shape;330;p20"/>
          <p:cNvSpPr txBox="1"/>
          <p:nvPr/>
        </p:nvSpPr>
        <p:spPr>
          <a:xfrm>
            <a:off x="3803600" y="630975"/>
            <a:ext cx="5100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a:t>
            </a:r>
            <a:endParaRPr b="1">
              <a:latin typeface="Nunito"/>
              <a:ea typeface="Nunito"/>
              <a:cs typeface="Nunito"/>
              <a:sym typeface="Nunito"/>
            </a:endParaRPr>
          </a:p>
        </p:txBody>
      </p:sp>
      <p:sp>
        <p:nvSpPr>
          <p:cNvPr id="331" name="Google Shape;331;p20"/>
          <p:cNvSpPr txBox="1"/>
          <p:nvPr/>
        </p:nvSpPr>
        <p:spPr>
          <a:xfrm>
            <a:off x="4062000" y="3834975"/>
            <a:ext cx="5100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a:t>
            </a:r>
            <a:endParaRPr b="1">
              <a:latin typeface="Nunito"/>
              <a:ea typeface="Nunito"/>
              <a:cs typeface="Nunito"/>
              <a:sym typeface="Nunito"/>
            </a:endParaRPr>
          </a:p>
        </p:txBody>
      </p:sp>
      <p:sp>
        <p:nvSpPr>
          <p:cNvPr id="332" name="Google Shape;332;p20"/>
          <p:cNvSpPr txBox="1"/>
          <p:nvPr/>
        </p:nvSpPr>
        <p:spPr>
          <a:xfrm>
            <a:off x="4834550" y="2092000"/>
            <a:ext cx="2916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a:t>
            </a:r>
            <a:endParaRPr b="1">
              <a:latin typeface="Nunito"/>
              <a:ea typeface="Nunito"/>
              <a:cs typeface="Nunito"/>
              <a:sym typeface="Nunito"/>
            </a:endParaRPr>
          </a:p>
        </p:txBody>
      </p:sp>
      <p:sp>
        <p:nvSpPr>
          <p:cNvPr id="333" name="Google Shape;333;p20"/>
          <p:cNvSpPr txBox="1"/>
          <p:nvPr/>
        </p:nvSpPr>
        <p:spPr>
          <a:xfrm>
            <a:off x="6084800" y="1053675"/>
            <a:ext cx="255000" cy="38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Nunito"/>
                <a:ea typeface="Nunito"/>
                <a:cs typeface="Nunito"/>
                <a:sym typeface="Nunito"/>
              </a:rPr>
              <a:t>$</a:t>
            </a:r>
            <a:endParaRPr b="1">
              <a:latin typeface="Nunito"/>
              <a:ea typeface="Nunito"/>
              <a:cs typeface="Nunito"/>
              <a:sym typeface="Nunito"/>
            </a:endParaRPr>
          </a:p>
        </p:txBody>
      </p:sp>
      <p:pic>
        <p:nvPicPr>
          <p:cNvPr id="334" name="Google Shape;334;p20"/>
          <p:cNvPicPr preferRelativeResize="0"/>
          <p:nvPr/>
        </p:nvPicPr>
        <p:blipFill>
          <a:blip r:embed="rId5">
            <a:alphaModFix/>
          </a:blip>
          <a:stretch>
            <a:fillRect/>
          </a:stretch>
        </p:blipFill>
        <p:spPr>
          <a:xfrm>
            <a:off x="3433974" y="475440"/>
            <a:ext cx="446250" cy="334000"/>
          </a:xfrm>
          <a:prstGeom prst="rect">
            <a:avLst/>
          </a:prstGeom>
          <a:noFill/>
          <a:ln>
            <a:noFill/>
          </a:ln>
        </p:spPr>
      </p:pic>
      <p:pic>
        <p:nvPicPr>
          <p:cNvPr id="335" name="Google Shape;335;p20"/>
          <p:cNvPicPr preferRelativeResize="0"/>
          <p:nvPr/>
        </p:nvPicPr>
        <p:blipFill>
          <a:blip r:embed="rId6">
            <a:alphaModFix/>
          </a:blip>
          <a:stretch>
            <a:fillRect/>
          </a:stretch>
        </p:blipFill>
        <p:spPr>
          <a:xfrm>
            <a:off x="3803600" y="1969426"/>
            <a:ext cx="255025" cy="174653"/>
          </a:xfrm>
          <a:prstGeom prst="rect">
            <a:avLst/>
          </a:prstGeom>
          <a:noFill/>
          <a:ln>
            <a:noFill/>
          </a:ln>
        </p:spPr>
      </p:pic>
      <p:pic>
        <p:nvPicPr>
          <p:cNvPr id="336" name="Google Shape;336;p20"/>
          <p:cNvPicPr preferRelativeResize="0"/>
          <p:nvPr/>
        </p:nvPicPr>
        <p:blipFill>
          <a:blip r:embed="rId7">
            <a:alphaModFix/>
          </a:blip>
          <a:stretch>
            <a:fillRect/>
          </a:stretch>
        </p:blipFill>
        <p:spPr>
          <a:xfrm>
            <a:off x="6190025" y="3652325"/>
            <a:ext cx="255024" cy="3100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Crimes</a:t>
            </a:r>
            <a:endParaRPr/>
          </a:p>
        </p:txBody>
      </p:sp>
      <p:pic>
        <p:nvPicPr>
          <p:cNvPr id="342" name="Google Shape;342;p21"/>
          <p:cNvPicPr preferRelativeResize="0"/>
          <p:nvPr/>
        </p:nvPicPr>
        <p:blipFill>
          <a:blip r:embed="rId3">
            <a:alphaModFix/>
          </a:blip>
          <a:stretch>
            <a:fillRect/>
          </a:stretch>
        </p:blipFill>
        <p:spPr>
          <a:xfrm>
            <a:off x="1200150" y="1435950"/>
            <a:ext cx="3126796" cy="3240825"/>
          </a:xfrm>
          <a:prstGeom prst="rect">
            <a:avLst/>
          </a:prstGeom>
          <a:noFill/>
          <a:ln>
            <a:noFill/>
          </a:ln>
        </p:spPr>
      </p:pic>
      <p:pic>
        <p:nvPicPr>
          <p:cNvPr id="343" name="Google Shape;343;p21"/>
          <p:cNvPicPr preferRelativeResize="0"/>
          <p:nvPr/>
        </p:nvPicPr>
        <p:blipFill>
          <a:blip r:embed="rId4">
            <a:alphaModFix/>
          </a:blip>
          <a:stretch>
            <a:fillRect/>
          </a:stretch>
        </p:blipFill>
        <p:spPr>
          <a:xfrm>
            <a:off x="4572000" y="196225"/>
            <a:ext cx="3076575" cy="4664249"/>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On-screen Show (16:9)</PresentationFormat>
  <Paragraphs>90</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Maven Pro</vt:lpstr>
      <vt:lpstr>Nunito</vt:lpstr>
      <vt:lpstr>Quicksand</vt:lpstr>
      <vt:lpstr>Arial</vt:lpstr>
      <vt:lpstr>Momentum</vt:lpstr>
      <vt:lpstr>Los Angeles Clean Streets Index Analysis</vt:lpstr>
      <vt:lpstr>Questions We Addressed</vt:lpstr>
      <vt:lpstr>Background &amp; Literature</vt:lpstr>
      <vt:lpstr>Traffic Near Westwood/UCLA</vt:lpstr>
      <vt:lpstr>Traffic Near Westwood/UCLA</vt:lpstr>
      <vt:lpstr>Traffic Near Westwood/UCLA</vt:lpstr>
      <vt:lpstr>Crimes</vt:lpstr>
      <vt:lpstr>Crimes</vt:lpstr>
      <vt:lpstr>Crimes</vt:lpstr>
      <vt:lpstr>Analysis using  Geoenrichment </vt:lpstr>
      <vt:lpstr>Important Insights</vt:lpstr>
      <vt:lpstr>Important Insights</vt:lpstr>
      <vt:lpstr>PowerPoint Presentation</vt:lpstr>
      <vt:lpstr>Important Insights</vt:lpstr>
      <vt:lpstr>Important Insights</vt:lpstr>
      <vt:lpstr>Important Insights</vt:lpstr>
      <vt:lpstr>Important Insights</vt:lpstr>
      <vt:lpstr>Important Insights</vt:lpstr>
      <vt:lpstr>Important Insights</vt:lpstr>
      <vt:lpstr>Important Insights</vt:lpstr>
      <vt:lpstr>Important Insights</vt:lpstr>
      <vt:lpstr>Important Insights</vt:lpstr>
      <vt:lpstr>Important Insights</vt:lpstr>
      <vt:lpstr>Conclusions and Future Work</vt:lpstr>
      <vt:lpstr>Conclusions and Future Work</vt:lpstr>
      <vt:lpstr>Conclusions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Angeles Clean Streets Index Analysis</dc:title>
  <cp:lastModifiedBy>Allston .</cp:lastModifiedBy>
  <cp:revision>1</cp:revision>
  <dcterms:modified xsi:type="dcterms:W3CDTF">2019-09-12T19:57:13Z</dcterms:modified>
</cp:coreProperties>
</file>